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61448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8362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386862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Bukola Ojo</a:t>
            </a:r>
          </a:p>
          <a:p>
            <a:r>
              <a:rPr lang="en-US">
                <a:solidFill>
                  <a:schemeClr val="bg2"/>
                </a:solidFill>
                <a:latin typeface="Abadi" panose="020B0604020104020204" pitchFamily="34" charset="0"/>
                <a:ea typeface="SF Pro" pitchFamily="2" charset="0"/>
                <a:cs typeface="SF Pro" pitchFamily="2" charset="0"/>
              </a:rPr>
              <a:t>31/01/2023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01270" cy="4351338"/>
          </a:xfrm>
          <a:prstGeom prst="rect">
            <a:avLst/>
          </a:prstGeom>
        </p:spPr>
        <p:txBody>
          <a:bodyPr/>
          <a:lstStyle/>
          <a:p>
            <a:pPr>
              <a:buFont typeface="Wingdings" panose="05000000000000000000" pitchFamily="2" charset="2"/>
              <a:buChar char="Ø"/>
            </a:pPr>
            <a:r>
              <a:rPr lang="en-US" dirty="0"/>
              <a:t> </a:t>
            </a:r>
            <a:r>
              <a:rPr lang="en-US" sz="1800" dirty="0">
                <a:latin typeface="Tahoma" panose="020B0604030504040204" pitchFamily="34" charset="0"/>
                <a:ea typeface="Tahoma" panose="020B0604030504040204" pitchFamily="34" charset="0"/>
                <a:cs typeface="Tahoma" panose="020B0604030504040204" pitchFamily="34" charset="0"/>
              </a:rPr>
              <a:t>In this process, we used the API again to target another endpoint to gather specific data fir each identification number. </a:t>
            </a:r>
          </a:p>
          <a:p>
            <a:pPr>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The data was then cleaned by dealing with null values. Some columns were dropped and the rest of the null values was replaced with the mean of all the values in the column.</a:t>
            </a:r>
          </a:p>
          <a:p>
            <a:pPr>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calculated the number of launches at each site, and the number and occurrence of each orbits</a:t>
            </a:r>
          </a:p>
          <a:p>
            <a:pPr>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created landing outcome label from outcome column and exported the results to csv.</a:t>
            </a:r>
          </a:p>
          <a:p>
            <a:pPr>
              <a:buFont typeface="Wingdings" panose="05000000000000000000" pitchFamily="2" charset="2"/>
              <a:buChar char="Ø"/>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705A4A0-06A0-06C6-7436-D751887A6A4C}"/>
              </a:ext>
            </a:extLst>
          </p:cNvPr>
          <p:cNvPicPr>
            <a:picLocks noChangeAspect="1"/>
          </p:cNvPicPr>
          <p:nvPr/>
        </p:nvPicPr>
        <p:blipFill>
          <a:blip r:embed="rId3"/>
          <a:stretch>
            <a:fillRect/>
          </a:stretch>
        </p:blipFill>
        <p:spPr>
          <a:xfrm>
            <a:off x="6961927" y="1890791"/>
            <a:ext cx="4116153" cy="387457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4030" y="1487837"/>
            <a:ext cx="4251441" cy="4689126"/>
          </a:xfrm>
          <a:prstGeom prst="rect">
            <a:avLst/>
          </a:prstGeom>
        </p:spPr>
        <p:txBody>
          <a:bodyPr lIns="91440" tIns="45720" rIns="91440" bIns="45720" anchor="t"/>
          <a:lstStyle/>
          <a:p>
            <a:pPr>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performed exploratory data analysis and determined the training labels.</a:t>
            </a:r>
          </a:p>
          <a:p>
            <a:pPr>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explored the data by visualizing the relationship between flight number and launch Site, payload and launch site, success rate of each orbit type, flight number and orbit type, the launch success yearly trend. </a:t>
            </a:r>
          </a:p>
          <a:p>
            <a:pPr>
              <a:buFont typeface="Wingdings" panose="05000000000000000000" pitchFamily="2" charset="2"/>
              <a:buChar char="Ø"/>
            </a:pP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E741B22-C447-EA73-2E24-A375B3F30AC6}"/>
              </a:ext>
            </a:extLst>
          </p:cNvPr>
          <p:cNvPicPr>
            <a:picLocks noChangeAspect="1"/>
          </p:cNvPicPr>
          <p:nvPr/>
        </p:nvPicPr>
        <p:blipFill>
          <a:blip r:embed="rId3"/>
          <a:stretch>
            <a:fillRect/>
          </a:stretch>
        </p:blipFill>
        <p:spPr>
          <a:xfrm>
            <a:off x="5015446" y="1537266"/>
            <a:ext cx="6049657" cy="468912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loaded the SpaceX dataset into a PostgreSQL database without leaving the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jupyter</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notebook.</a:t>
            </a:r>
          </a:p>
          <a:p>
            <a:pPr>
              <a:lnSpc>
                <a:spcPct val="100000"/>
              </a:lnSpc>
              <a:spcBef>
                <a:spcPts val="1400"/>
              </a:spcBef>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applied EDA with SQL to get insight from the data. We wrote queries to find out for instance:</a:t>
            </a:r>
          </a:p>
          <a:p>
            <a:pPr lvl="1">
              <a:lnSpc>
                <a:spcPct val="100000"/>
              </a:lnSpc>
              <a:spcBef>
                <a:spcPts val="1400"/>
              </a:spcBef>
              <a:buFont typeface="Wingdings" panose="05000000000000000000" pitchFamily="2" charset="2"/>
              <a:buChar char="§"/>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names of unique launch sites in the space mission.</a:t>
            </a:r>
          </a:p>
          <a:p>
            <a:pPr lvl="1">
              <a:lnSpc>
                <a:spcPct val="100000"/>
              </a:lnSpc>
              <a:spcBef>
                <a:spcPts val="1400"/>
              </a:spcBef>
              <a:buFont typeface="Wingdings" panose="05000000000000000000" pitchFamily="2" charset="2"/>
              <a:buChar char="§"/>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total payload mass carried by boosters launched by NASA (CRS)</a:t>
            </a:r>
          </a:p>
          <a:p>
            <a:pPr lvl="1">
              <a:lnSpc>
                <a:spcPct val="100000"/>
              </a:lnSpc>
              <a:spcBef>
                <a:spcPts val="1400"/>
              </a:spcBef>
              <a:buFont typeface="Wingdings" panose="05000000000000000000" pitchFamily="2" charset="2"/>
              <a:buChar char="§"/>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average payload mass carried by booster version F9 v1.1</a:t>
            </a:r>
          </a:p>
          <a:p>
            <a:pPr lvl="1">
              <a:lnSpc>
                <a:spcPct val="100000"/>
              </a:lnSpc>
              <a:spcBef>
                <a:spcPts val="1400"/>
              </a:spcBef>
              <a:buFont typeface="Wingdings" panose="05000000000000000000" pitchFamily="2" charset="2"/>
              <a:buChar char="§"/>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total number of successful and failure mission outcomes</a:t>
            </a:r>
          </a:p>
          <a:p>
            <a:pPr lvl="1">
              <a:lnSpc>
                <a:spcPct val="100000"/>
              </a:lnSpc>
              <a:spcBef>
                <a:spcPts val="1400"/>
              </a:spcBef>
              <a:buFont typeface="Wingdings" panose="05000000000000000000" pitchFamily="2" charset="2"/>
              <a:buChar char="§"/>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failed landing outcomes in drone ship, their booster version and launch site names.</a:t>
            </a: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assigned the feature launch outcomes (failure or success) to class 0 and 1.i.e., 0 for failure, and 1 for success.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Using the color-labeled marker clusters, we identified which launch sites have relatively high success rate. </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calculated the distances between a launch site to its proximities. We answered some question for instance:</a:t>
            </a: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Are launch sites near railways, highways and coastlines.</a:t>
            </a: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built an interactive dashboard with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Plotly</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dash</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plotted pie charts showing the total launches by a certain sites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loaded the data using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numpy</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built different machine learning models and tune different hyperparameters using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GridSearchCV</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Exploratory data analysis results</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Flight Number vs. Launch Site</a:t>
            </a:r>
          </a:p>
        </p:txBody>
      </p:sp>
      <p:pic>
        <p:nvPicPr>
          <p:cNvPr id="7" name="Picture 6">
            <a:extLst>
              <a:ext uri="{FF2B5EF4-FFF2-40B4-BE49-F238E27FC236}">
                <a16:creationId xmlns:a16="http://schemas.microsoft.com/office/drawing/2014/main" id="{D7B76EFD-C9F0-6971-E589-71AC7B4BF0DF}"/>
              </a:ext>
            </a:extLst>
          </p:cNvPr>
          <p:cNvPicPr>
            <a:picLocks noChangeAspect="1"/>
          </p:cNvPicPr>
          <p:nvPr/>
        </p:nvPicPr>
        <p:blipFill>
          <a:blip r:embed="rId4"/>
          <a:stretch>
            <a:fillRect/>
          </a:stretch>
        </p:blipFill>
        <p:spPr>
          <a:xfrm>
            <a:off x="1189529" y="2674704"/>
            <a:ext cx="9676563" cy="3350869"/>
          </a:xfrm>
          <a:prstGeom prst="rect">
            <a:avLst/>
          </a:prstGeom>
        </p:spPr>
      </p:pic>
      <p:sp>
        <p:nvSpPr>
          <p:cNvPr id="8" name="Content Placeholder 2">
            <a:extLst>
              <a:ext uri="{FF2B5EF4-FFF2-40B4-BE49-F238E27FC236}">
                <a16:creationId xmlns:a16="http://schemas.microsoft.com/office/drawing/2014/main" id="{E0AC94EE-29D7-162F-FFB0-5D54C00CBF62}"/>
              </a:ext>
            </a:extLst>
          </p:cNvPr>
          <p:cNvSpPr txBox="1">
            <a:spLocks/>
          </p:cNvSpPr>
          <p:nvPr/>
        </p:nvSpPr>
        <p:spPr>
          <a:xfrm>
            <a:off x="799500" y="1703675"/>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Payload vs. Launch Site</a:t>
            </a:r>
          </a:p>
        </p:txBody>
      </p:sp>
      <p:pic>
        <p:nvPicPr>
          <p:cNvPr id="6" name="Picture 5">
            <a:extLst>
              <a:ext uri="{FF2B5EF4-FFF2-40B4-BE49-F238E27FC236}">
                <a16:creationId xmlns:a16="http://schemas.microsoft.com/office/drawing/2014/main" id="{63D0158E-B775-C8D3-768E-F30E01DBCB0D}"/>
              </a:ext>
            </a:extLst>
          </p:cNvPr>
          <p:cNvPicPr>
            <a:picLocks noChangeAspect="1"/>
          </p:cNvPicPr>
          <p:nvPr/>
        </p:nvPicPr>
        <p:blipFill>
          <a:blip r:embed="rId3"/>
          <a:stretch>
            <a:fillRect/>
          </a:stretch>
        </p:blipFill>
        <p:spPr>
          <a:xfrm>
            <a:off x="770011" y="2387281"/>
            <a:ext cx="9878804" cy="3839111"/>
          </a:xfrm>
          <a:prstGeom prst="rect">
            <a:avLst/>
          </a:prstGeom>
        </p:spPr>
      </p:pic>
      <p:sp>
        <p:nvSpPr>
          <p:cNvPr id="7" name="TextBox 6">
            <a:extLst>
              <a:ext uri="{FF2B5EF4-FFF2-40B4-BE49-F238E27FC236}">
                <a16:creationId xmlns:a16="http://schemas.microsoft.com/office/drawing/2014/main" id="{ED1EA48F-B8DE-6E3D-957E-2789A2FD9E74}"/>
              </a:ext>
            </a:extLst>
          </p:cNvPr>
          <p:cNvSpPr txBox="1"/>
          <p:nvPr/>
        </p:nvSpPr>
        <p:spPr>
          <a:xfrm>
            <a:off x="770012" y="1565329"/>
            <a:ext cx="10687960"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The launch site CCAFS SLC 40 has a lower payload mass (kg), this led to higher success rate</a:t>
            </a:r>
            <a:r>
              <a:rPr lang="en-US" dirty="0"/>
              <a:t>.</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Executive Summary</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Introduction</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Methodology</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Results</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Conclusion</a:t>
            </a:r>
          </a:p>
          <a:p>
            <a:pPr>
              <a:lnSpc>
                <a:spcPct val="100000"/>
              </a:lnSpc>
              <a:spcBef>
                <a:spcPts val="1400"/>
              </a:spcBef>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ahoma" panose="020B0604030504040204" pitchFamily="34" charset="0"/>
                <a:ea typeface="Tahoma" panose="020B0604030504040204" pitchFamily="34" charset="0"/>
                <a:cs typeface="Tahoma" panose="020B060403050404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Success Rate vs. Orbit Type</a:t>
            </a:r>
          </a:p>
        </p:txBody>
      </p:sp>
      <p:pic>
        <p:nvPicPr>
          <p:cNvPr id="2" name="Picture 1">
            <a:extLst>
              <a:ext uri="{FF2B5EF4-FFF2-40B4-BE49-F238E27FC236}">
                <a16:creationId xmlns:a16="http://schemas.microsoft.com/office/drawing/2014/main" id="{32BEFD0F-4ABA-3D0D-3F6D-53C2A6F3F0F9}"/>
              </a:ext>
            </a:extLst>
          </p:cNvPr>
          <p:cNvPicPr>
            <a:picLocks noChangeAspect="1"/>
          </p:cNvPicPr>
          <p:nvPr/>
        </p:nvPicPr>
        <p:blipFill>
          <a:blip r:embed="rId3"/>
          <a:stretch>
            <a:fillRect/>
          </a:stretch>
        </p:blipFill>
        <p:spPr>
          <a:xfrm>
            <a:off x="4967973" y="2244294"/>
            <a:ext cx="6580559" cy="3439266"/>
          </a:xfrm>
          <a:prstGeom prst="rect">
            <a:avLst/>
          </a:prstGeom>
        </p:spPr>
      </p:pic>
      <p:sp>
        <p:nvSpPr>
          <p:cNvPr id="6" name="Content Placeholder 2">
            <a:extLst>
              <a:ext uri="{FF2B5EF4-FFF2-40B4-BE49-F238E27FC236}">
                <a16:creationId xmlns:a16="http://schemas.microsoft.com/office/drawing/2014/main" id="{8AA23C30-2BD9-3035-C227-96FC8E6A9C2C}"/>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Flight Number vs. Orbit Type</a:t>
            </a:r>
          </a:p>
        </p:txBody>
      </p:sp>
      <p:pic>
        <p:nvPicPr>
          <p:cNvPr id="6" name="Picture 5">
            <a:extLst>
              <a:ext uri="{FF2B5EF4-FFF2-40B4-BE49-F238E27FC236}">
                <a16:creationId xmlns:a16="http://schemas.microsoft.com/office/drawing/2014/main" id="{0D6AAA69-5F2F-6067-7DDA-15A639EF5994}"/>
              </a:ext>
            </a:extLst>
          </p:cNvPr>
          <p:cNvPicPr>
            <a:picLocks noChangeAspect="1"/>
          </p:cNvPicPr>
          <p:nvPr/>
        </p:nvPicPr>
        <p:blipFill>
          <a:blip r:embed="rId3"/>
          <a:stretch>
            <a:fillRect/>
          </a:stretch>
        </p:blipFill>
        <p:spPr>
          <a:xfrm>
            <a:off x="770011" y="2496905"/>
            <a:ext cx="9878804" cy="3791479"/>
          </a:xfrm>
          <a:prstGeom prst="rect">
            <a:avLst/>
          </a:prstGeom>
        </p:spPr>
      </p:pic>
      <p:sp>
        <p:nvSpPr>
          <p:cNvPr id="7" name="TextBox 6">
            <a:extLst>
              <a:ext uri="{FF2B5EF4-FFF2-40B4-BE49-F238E27FC236}">
                <a16:creationId xmlns:a16="http://schemas.microsoft.com/office/drawing/2014/main" id="{AFFF2219-3018-EA6A-2846-12B433695171}"/>
              </a:ext>
            </a:extLst>
          </p:cNvPr>
          <p:cNvSpPr txBox="1"/>
          <p:nvPr/>
        </p:nvSpPr>
        <p:spPr>
          <a:xfrm>
            <a:off x="770011" y="1441341"/>
            <a:ext cx="10373270" cy="1292662"/>
          </a:xfrm>
          <a:prstGeom prst="rect">
            <a:avLst/>
          </a:prstGeom>
          <a:noFill/>
        </p:spPr>
        <p:txBody>
          <a:bodyPr wrap="square" rtlCol="0">
            <a:spAutoFit/>
          </a:bodyPr>
          <a:lstStyle/>
          <a:p>
            <a:r>
              <a:rPr lang="en-US" sz="20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plot below shows the Flight Number vs. Orbit type. We observe that in the LEO orbit, success is related to the number of flights whereas in the GTO orbit, there is no relationship between flight number and the orbit. </a:t>
            </a:r>
          </a:p>
          <a:p>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Payload vs. Orbit Type</a:t>
            </a:r>
          </a:p>
        </p:txBody>
      </p:sp>
      <p:pic>
        <p:nvPicPr>
          <p:cNvPr id="6" name="Picture 5">
            <a:extLst>
              <a:ext uri="{FF2B5EF4-FFF2-40B4-BE49-F238E27FC236}">
                <a16:creationId xmlns:a16="http://schemas.microsoft.com/office/drawing/2014/main" id="{B147D5DA-5262-BB20-60A6-0CC115F3F9F1}"/>
              </a:ext>
            </a:extLst>
          </p:cNvPr>
          <p:cNvPicPr>
            <a:picLocks noChangeAspect="1"/>
          </p:cNvPicPr>
          <p:nvPr/>
        </p:nvPicPr>
        <p:blipFill>
          <a:blip r:embed="rId3"/>
          <a:stretch>
            <a:fillRect/>
          </a:stretch>
        </p:blipFill>
        <p:spPr>
          <a:xfrm>
            <a:off x="417442" y="2311071"/>
            <a:ext cx="9869277" cy="3915321"/>
          </a:xfrm>
          <a:prstGeom prst="rect">
            <a:avLst/>
          </a:prstGeom>
        </p:spPr>
      </p:pic>
      <p:sp>
        <p:nvSpPr>
          <p:cNvPr id="8" name="TextBox 7">
            <a:extLst>
              <a:ext uri="{FF2B5EF4-FFF2-40B4-BE49-F238E27FC236}">
                <a16:creationId xmlns:a16="http://schemas.microsoft.com/office/drawing/2014/main" id="{E22316EA-7DB3-6D43-6B66-D11F2494F9DF}"/>
              </a:ext>
            </a:extLst>
          </p:cNvPr>
          <p:cNvSpPr txBox="1"/>
          <p:nvPr/>
        </p:nvSpPr>
        <p:spPr>
          <a:xfrm>
            <a:off x="522037" y="1463921"/>
            <a:ext cx="10218287" cy="707886"/>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can observe that with heavy payloads, the successful landing are more for PO, LEO and ISS orbits</a:t>
            </a:r>
            <a:r>
              <a:rPr lang="en-US" sz="18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Launch Success Yearly Trend</a:t>
            </a:r>
          </a:p>
        </p:txBody>
      </p:sp>
      <p:pic>
        <p:nvPicPr>
          <p:cNvPr id="6" name="Picture 5">
            <a:extLst>
              <a:ext uri="{FF2B5EF4-FFF2-40B4-BE49-F238E27FC236}">
                <a16:creationId xmlns:a16="http://schemas.microsoft.com/office/drawing/2014/main" id="{E719EB78-758D-75A6-461B-7C986E3D9E47}"/>
              </a:ext>
            </a:extLst>
          </p:cNvPr>
          <p:cNvPicPr>
            <a:picLocks noChangeAspect="1"/>
          </p:cNvPicPr>
          <p:nvPr/>
        </p:nvPicPr>
        <p:blipFill>
          <a:blip r:embed="rId3"/>
          <a:stretch>
            <a:fillRect/>
          </a:stretch>
        </p:blipFill>
        <p:spPr>
          <a:xfrm>
            <a:off x="527682" y="1423219"/>
            <a:ext cx="6735115" cy="5220429"/>
          </a:xfrm>
          <a:prstGeom prst="rect">
            <a:avLst/>
          </a:prstGeom>
        </p:spPr>
      </p:pic>
      <p:sp>
        <p:nvSpPr>
          <p:cNvPr id="7" name="Content Placeholder 2">
            <a:extLst>
              <a:ext uri="{FF2B5EF4-FFF2-40B4-BE49-F238E27FC236}">
                <a16:creationId xmlns:a16="http://schemas.microsoft.com/office/drawing/2014/main" id="{259CD268-EB1D-9AEF-B4FD-29780D4946BF}"/>
              </a:ext>
            </a:extLst>
          </p:cNvPr>
          <p:cNvSpPr txBox="1">
            <a:spLocks/>
          </p:cNvSpPr>
          <p:nvPr/>
        </p:nvSpPr>
        <p:spPr>
          <a:xfrm>
            <a:off x="7655934" y="1423219"/>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Tahoma" panose="020B0604030504040204" pitchFamily="34" charset="0"/>
                <a:ea typeface="Tahoma" panose="020B0604030504040204" pitchFamily="34" charset="0"/>
                <a:cs typeface="Tahoma" panose="020B0604030504040204" pitchFamily="34" charset="0"/>
              </a:rPr>
              <a:t>From the plot, we can observe that success rate since 2013 kept on increasing till 2020.</a:t>
            </a:r>
          </a:p>
          <a:p>
            <a:pPr>
              <a:spcBef>
                <a:spcPts val="1400"/>
              </a:spcBef>
            </a:pPr>
            <a:endParaRPr lang="en-US" sz="20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We used the key word </a:t>
            </a:r>
            <a:r>
              <a:rPr lang="en-US" sz="1800" b="1" dirty="0">
                <a:latin typeface="Tahoma" panose="020B0604030504040204" pitchFamily="34" charset="0"/>
                <a:ea typeface="Tahoma" panose="020B0604030504040204" pitchFamily="34" charset="0"/>
                <a:cs typeface="Tahoma" panose="020B0604030504040204" pitchFamily="34" charset="0"/>
              </a:rPr>
              <a:t>DISTINCT</a:t>
            </a:r>
            <a:r>
              <a:rPr lang="en-US" sz="1800" dirty="0">
                <a:latin typeface="Tahoma" panose="020B0604030504040204" pitchFamily="34" charset="0"/>
                <a:ea typeface="Tahoma" panose="020B0604030504040204" pitchFamily="34" charset="0"/>
                <a:cs typeface="Tahoma" panose="020B060403050404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All Launch Site Names</a:t>
            </a:r>
          </a:p>
        </p:txBody>
      </p:sp>
      <p:pic>
        <p:nvPicPr>
          <p:cNvPr id="7" name="Picture 6">
            <a:extLst>
              <a:ext uri="{FF2B5EF4-FFF2-40B4-BE49-F238E27FC236}">
                <a16:creationId xmlns:a16="http://schemas.microsoft.com/office/drawing/2014/main" id="{CB09DFB7-DC38-257D-FC60-F79A9FBC0343}"/>
              </a:ext>
            </a:extLst>
          </p:cNvPr>
          <p:cNvPicPr>
            <a:picLocks noChangeAspect="1"/>
          </p:cNvPicPr>
          <p:nvPr/>
        </p:nvPicPr>
        <p:blipFill>
          <a:blip r:embed="rId3"/>
          <a:stretch>
            <a:fillRect/>
          </a:stretch>
        </p:blipFill>
        <p:spPr>
          <a:xfrm>
            <a:off x="3191812" y="2414950"/>
            <a:ext cx="4901983" cy="34336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Five records where launch sites begin with `CCA</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Launch Site Names Begin with 'CCA'</a:t>
            </a:r>
          </a:p>
        </p:txBody>
      </p:sp>
      <p:pic>
        <p:nvPicPr>
          <p:cNvPr id="6" name="Picture 5">
            <a:extLst>
              <a:ext uri="{FF2B5EF4-FFF2-40B4-BE49-F238E27FC236}">
                <a16:creationId xmlns:a16="http://schemas.microsoft.com/office/drawing/2014/main" id="{066EBA80-C9FE-6D8F-3976-68FC81BEC92D}"/>
              </a:ext>
            </a:extLst>
          </p:cNvPr>
          <p:cNvPicPr>
            <a:picLocks noChangeAspect="1"/>
          </p:cNvPicPr>
          <p:nvPr/>
        </p:nvPicPr>
        <p:blipFill>
          <a:blip r:embed="rId3"/>
          <a:stretch>
            <a:fillRect/>
          </a:stretch>
        </p:blipFill>
        <p:spPr>
          <a:xfrm>
            <a:off x="2737273" y="2752720"/>
            <a:ext cx="5811061" cy="35533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Total Payload Mass</a:t>
            </a:r>
          </a:p>
        </p:txBody>
      </p:sp>
      <p:pic>
        <p:nvPicPr>
          <p:cNvPr id="7" name="Picture 6">
            <a:extLst>
              <a:ext uri="{FF2B5EF4-FFF2-40B4-BE49-F238E27FC236}">
                <a16:creationId xmlns:a16="http://schemas.microsoft.com/office/drawing/2014/main" id="{84D9B277-0AE3-42F0-C69C-6372FD0B527D}"/>
              </a:ext>
            </a:extLst>
          </p:cNvPr>
          <p:cNvPicPr>
            <a:picLocks noChangeAspect="1"/>
          </p:cNvPicPr>
          <p:nvPr/>
        </p:nvPicPr>
        <p:blipFill>
          <a:blip r:embed="rId3"/>
          <a:stretch>
            <a:fillRect/>
          </a:stretch>
        </p:blipFill>
        <p:spPr>
          <a:xfrm>
            <a:off x="1935169" y="2714466"/>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latin typeface="Tahoma" panose="020B0604030504040204" pitchFamily="34" charset="0"/>
                <a:ea typeface="Tahoma" panose="020B0604030504040204" pitchFamily="34" charset="0"/>
                <a:cs typeface="Tahoma" panose="020B0604030504040204" pitchFamily="34" charset="0"/>
              </a:rPr>
              <a:t>We calculated the average payload mass carried by booster version F9 v1.1 as 2928.4</a:t>
            </a: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Average Payload Mass by F9 v1.1</a:t>
            </a:r>
          </a:p>
        </p:txBody>
      </p:sp>
      <p:pic>
        <p:nvPicPr>
          <p:cNvPr id="7" name="Picture 6">
            <a:extLst>
              <a:ext uri="{FF2B5EF4-FFF2-40B4-BE49-F238E27FC236}">
                <a16:creationId xmlns:a16="http://schemas.microsoft.com/office/drawing/2014/main" id="{23F2665E-20DB-B161-3A03-3319F910565D}"/>
              </a:ext>
            </a:extLst>
          </p:cNvPr>
          <p:cNvPicPr>
            <a:picLocks noChangeAspect="1"/>
          </p:cNvPicPr>
          <p:nvPr/>
        </p:nvPicPr>
        <p:blipFill>
          <a:blip r:embed="rId3"/>
          <a:stretch>
            <a:fillRect/>
          </a:stretch>
        </p:blipFill>
        <p:spPr>
          <a:xfrm>
            <a:off x="3018145" y="2673769"/>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1800" dirty="0">
                <a:latin typeface="Tahoma" panose="020B0604030504040204" pitchFamily="34" charset="0"/>
                <a:ea typeface="Tahoma" panose="020B0604030504040204" pitchFamily="34" charset="0"/>
                <a:cs typeface="Tahoma" panose="020B0604030504040204" pitchFamily="34" charset="0"/>
              </a:rPr>
              <a:t>We observed that the dates of the first successful landing outcome on ground pad was 22</a:t>
            </a:r>
            <a:r>
              <a:rPr lang="en-US" sz="1800" baseline="30000" dirty="0">
                <a:latin typeface="Tahoma" panose="020B0604030504040204" pitchFamily="34" charset="0"/>
                <a:ea typeface="Tahoma" panose="020B0604030504040204" pitchFamily="34" charset="0"/>
                <a:cs typeface="Tahoma" panose="020B0604030504040204" pitchFamily="34" charset="0"/>
              </a:rPr>
              <a:t>nd   </a:t>
            </a:r>
            <a:r>
              <a:rPr lang="en-US" sz="1800" dirty="0">
                <a:latin typeface="Tahoma" panose="020B0604030504040204" pitchFamily="34" charset="0"/>
                <a:ea typeface="Tahoma" panose="020B0604030504040204" pitchFamily="34" charset="0"/>
                <a:cs typeface="Tahoma" panose="020B0604030504040204" pitchFamily="34" charset="0"/>
              </a:rPr>
              <a:t>of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First Successful Ground Landing Date</a:t>
            </a:r>
          </a:p>
        </p:txBody>
      </p:sp>
      <p:pic>
        <p:nvPicPr>
          <p:cNvPr id="7" name="Picture 6">
            <a:extLst>
              <a:ext uri="{FF2B5EF4-FFF2-40B4-BE49-F238E27FC236}">
                <a16:creationId xmlns:a16="http://schemas.microsoft.com/office/drawing/2014/main" id="{DEC6AF3E-6142-A4D0-6141-93D89822BD2A}"/>
              </a:ext>
            </a:extLst>
          </p:cNvPr>
          <p:cNvPicPr>
            <a:picLocks noChangeAspect="1"/>
          </p:cNvPicPr>
          <p:nvPr/>
        </p:nvPicPr>
        <p:blipFill>
          <a:blip r:embed="rId3"/>
          <a:stretch>
            <a:fillRect/>
          </a:stretch>
        </p:blipFill>
        <p:spPr>
          <a:xfrm>
            <a:off x="2199150" y="2663946"/>
            <a:ext cx="7347806" cy="29309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93502" cy="43513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List the names of boosters which have successfully landed on drone ship and had payload mass greater than 4000 but less than 6000</a:t>
            </a:r>
          </a:p>
          <a:p>
            <a:pPr>
              <a:lnSpc>
                <a:spcPct val="100000"/>
              </a:lnSpc>
              <a:spcBef>
                <a:spcPts val="1400"/>
              </a:spcBef>
              <a:buFont typeface="Wingdings" panose="05000000000000000000" pitchFamily="2" charset="2"/>
              <a:buChar char="Ø"/>
            </a:pP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We used the </a:t>
            </a:r>
            <a:r>
              <a:rPr lang="en-US" sz="1800" b="1" dirty="0">
                <a:latin typeface="Tahoma" panose="020B0604030504040204" pitchFamily="34" charset="0"/>
                <a:ea typeface="Tahoma" panose="020B0604030504040204" pitchFamily="34" charset="0"/>
                <a:cs typeface="Tahoma" panose="020B0604030504040204" pitchFamily="34" charset="0"/>
              </a:rPr>
              <a:t>WHERE</a:t>
            </a:r>
            <a:r>
              <a:rPr lang="en-US" sz="1800" dirty="0">
                <a:latin typeface="Tahoma" panose="020B0604030504040204" pitchFamily="34" charset="0"/>
                <a:ea typeface="Tahoma" panose="020B0604030504040204" pitchFamily="34" charset="0"/>
                <a:cs typeface="Tahoma" panose="020B0604030504040204" pitchFamily="34" charset="0"/>
              </a:rPr>
              <a:t> clause to filter for boosters which have successfully landed on drone ship and applied the </a:t>
            </a:r>
            <a:r>
              <a:rPr lang="en-US" sz="1800" b="1" dirty="0">
                <a:latin typeface="Tahoma" panose="020B0604030504040204" pitchFamily="34" charset="0"/>
                <a:ea typeface="Tahoma" panose="020B0604030504040204" pitchFamily="34" charset="0"/>
                <a:cs typeface="Tahoma" panose="020B0604030504040204" pitchFamily="34" charset="0"/>
              </a:rPr>
              <a:t>AND</a:t>
            </a:r>
            <a:r>
              <a:rPr lang="en-US" sz="1800" dirty="0">
                <a:latin typeface="Tahoma" panose="020B0604030504040204" pitchFamily="34" charset="0"/>
                <a:ea typeface="Tahoma" panose="020B0604030504040204" pitchFamily="34" charset="0"/>
                <a:cs typeface="Tahoma" panose="020B060403050404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ahoma" panose="020B0604030504040204" pitchFamily="34" charset="0"/>
                <a:ea typeface="Tahoma" panose="020B0604030504040204" pitchFamily="34" charset="0"/>
                <a:cs typeface="Tahoma" panose="020B0604030504040204" pitchFamily="34" charset="0"/>
              </a:rPr>
              <a:t>Successful Drone Ship Landing with Payload between 4000 and 6000</a:t>
            </a:r>
          </a:p>
        </p:txBody>
      </p:sp>
      <p:pic>
        <p:nvPicPr>
          <p:cNvPr id="9" name="Picture 8">
            <a:extLst>
              <a:ext uri="{FF2B5EF4-FFF2-40B4-BE49-F238E27FC236}">
                <a16:creationId xmlns:a16="http://schemas.microsoft.com/office/drawing/2014/main" id="{59ADF42A-701E-38B9-2691-C74A2BAFBA5E}"/>
              </a:ext>
            </a:extLst>
          </p:cNvPr>
          <p:cNvPicPr>
            <a:picLocks noChangeAspect="1"/>
          </p:cNvPicPr>
          <p:nvPr/>
        </p:nvPicPr>
        <p:blipFill>
          <a:blip r:embed="rId3"/>
          <a:stretch>
            <a:fillRect/>
          </a:stretch>
        </p:blipFill>
        <p:spPr>
          <a:xfrm>
            <a:off x="5509513" y="1889607"/>
            <a:ext cx="5776098" cy="442974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97049" y="2537538"/>
            <a:ext cx="11597901" cy="419647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700" b="1" u="sng"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Summary of methodologies</a:t>
            </a:r>
          </a:p>
          <a:p>
            <a:pPr>
              <a:lnSpc>
                <a:spcPct val="100000"/>
              </a:lnSpc>
              <a:spcBef>
                <a:spcPts val="1400"/>
              </a:spcBef>
              <a:buFont typeface="Wingdings" panose="05000000000000000000" pitchFamily="2" charset="2"/>
              <a:buChar char="Ø"/>
            </a:pP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 Collection using SPACEX API and Web Scraping from Wiki pages</a:t>
            </a:r>
          </a:p>
          <a:p>
            <a:pPr>
              <a:lnSpc>
                <a:spcPct val="100000"/>
              </a:lnSpc>
              <a:spcBef>
                <a:spcPts val="1400"/>
              </a:spcBef>
              <a:buFont typeface="Wingdings" panose="05000000000000000000" pitchFamily="2" charset="2"/>
              <a:buChar char="Ø"/>
            </a:pP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 Wrangling </a:t>
            </a:r>
          </a:p>
          <a:p>
            <a:pPr>
              <a:lnSpc>
                <a:spcPct val="100000"/>
              </a:lnSpc>
              <a:spcBef>
                <a:spcPts val="1400"/>
              </a:spcBef>
              <a:buFont typeface="Wingdings" panose="05000000000000000000" pitchFamily="2" charset="2"/>
              <a:buChar char="Ø"/>
            </a:pP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Exploratory Data Analysis using SQL and Python Libraries</a:t>
            </a:r>
          </a:p>
          <a:p>
            <a:pPr>
              <a:lnSpc>
                <a:spcPct val="100000"/>
              </a:lnSpc>
              <a:spcBef>
                <a:spcPts val="1400"/>
              </a:spcBef>
              <a:buFont typeface="Wingdings" panose="05000000000000000000" pitchFamily="2" charset="2"/>
              <a:buChar char="Ø"/>
            </a:pP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Interactive Visual Analytics and Creating Dashboards using </a:t>
            </a:r>
            <a:r>
              <a:rPr lang="en-US" sz="17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Plotly</a:t>
            </a: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and Folium</a:t>
            </a:r>
          </a:p>
          <a:p>
            <a:pPr>
              <a:lnSpc>
                <a:spcPct val="100000"/>
              </a:lnSpc>
              <a:spcBef>
                <a:spcPts val="1400"/>
              </a:spcBef>
              <a:buFont typeface="Wingdings" panose="05000000000000000000" pitchFamily="2" charset="2"/>
              <a:buChar char="Ø"/>
            </a:pPr>
            <a:r>
              <a:rPr lang="en-US" sz="17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Predictive analysis using machine learning models</a:t>
            </a:r>
          </a:p>
          <a:p>
            <a:pPr>
              <a:lnSpc>
                <a:spcPct val="100000"/>
              </a:lnSpc>
              <a:spcBef>
                <a:spcPts val="1400"/>
              </a:spcBef>
            </a:pPr>
            <a:r>
              <a:rPr lang="en-US" sz="1700" b="1" u="sng"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Summary of all results</a:t>
            </a:r>
          </a:p>
          <a:p>
            <a:pPr lvl="1">
              <a:lnSpc>
                <a:spcPct val="100000"/>
              </a:lnSpc>
              <a:spcBef>
                <a:spcPts val="1400"/>
              </a:spcBef>
              <a:buFont typeface="Wingdings" panose="05000000000000000000" pitchFamily="2" charset="2"/>
              <a:buChar char="Ø"/>
            </a:pPr>
            <a:r>
              <a:rPr lang="en-US" sz="17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17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Ø"/>
            </a:pPr>
            <a:r>
              <a:rPr lang="en-US" sz="17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16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ahoma" panose="020B0604030504040204" pitchFamily="34" charset="0"/>
                <a:ea typeface="Tahoma" panose="020B0604030504040204" pitchFamily="34" charset="0"/>
                <a:cs typeface="Tahoma" panose="020B0604030504040204" pitchFamily="34" charset="0"/>
              </a:rPr>
              <a:t>Executive Summary</a:t>
            </a:r>
          </a:p>
        </p:txBody>
      </p:sp>
      <p:sp>
        <p:nvSpPr>
          <p:cNvPr id="2" name="TextBox 1">
            <a:extLst>
              <a:ext uri="{FF2B5EF4-FFF2-40B4-BE49-F238E27FC236}">
                <a16:creationId xmlns:a16="http://schemas.microsoft.com/office/drawing/2014/main" id="{F4975B26-C7E3-25F5-0493-CD142DD35418}"/>
              </a:ext>
            </a:extLst>
          </p:cNvPr>
          <p:cNvSpPr txBox="1"/>
          <p:nvPr/>
        </p:nvSpPr>
        <p:spPr>
          <a:xfrm>
            <a:off x="553037" y="1363849"/>
            <a:ext cx="11194681" cy="1415772"/>
          </a:xfrm>
          <a:prstGeom prst="rect">
            <a:avLst/>
          </a:prstGeom>
          <a:noFill/>
        </p:spPr>
        <p:txBody>
          <a:bodyPr wrap="square" rtlCol="0">
            <a:spAutoFit/>
          </a:bodyPr>
          <a:lstStyle/>
          <a:p>
            <a:r>
              <a:rPr lang="en-US" sz="1700" dirty="0">
                <a:latin typeface="Tahoma" panose="020B0604030504040204" pitchFamily="34" charset="0"/>
                <a:ea typeface="Tahoma" panose="020B0604030504040204" pitchFamily="34" charset="0"/>
                <a:cs typeface="Tahoma" panose="020B0604030504040204" pitchFamily="34" charset="0"/>
              </a:rPr>
              <a:t>During the analysis, we worked with SPACEX launch data that was gathered from an API, specifically the SPACEX REST API. This API gave us data about launches including the information about the rocket used, for example  payload delivery, launch specification and so on.</a:t>
            </a:r>
          </a:p>
          <a:p>
            <a:r>
              <a:rPr lang="en-US" sz="1700" dirty="0">
                <a:latin typeface="Tahoma" panose="020B0604030504040204" pitchFamily="34" charset="0"/>
                <a:ea typeface="Tahoma" panose="020B0604030504040204" pitchFamily="34" charset="0"/>
                <a:cs typeface="Tahoma" panose="020B0604030504040204" pitchFamily="34" charset="0"/>
              </a:rPr>
              <a:t>Our goal was to predict whether the SPACEX will attempt to land a rocket or not.</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We used COUNT function to query if Mission Outcome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Tahoma" panose="020B0604030504040204" pitchFamily="34" charset="0"/>
                <a:ea typeface="Tahoma" panose="020B0604030504040204" pitchFamily="34" charset="0"/>
                <a:cs typeface="Tahoma" panose="020B0604030504040204" pitchFamily="34" charset="0"/>
              </a:rPr>
              <a:t>Total Number of Successful and Failure Mission Outcomes</a:t>
            </a:r>
          </a:p>
        </p:txBody>
      </p:sp>
      <p:pic>
        <p:nvPicPr>
          <p:cNvPr id="2" name="Picture 1">
            <a:extLst>
              <a:ext uri="{FF2B5EF4-FFF2-40B4-BE49-F238E27FC236}">
                <a16:creationId xmlns:a16="http://schemas.microsoft.com/office/drawing/2014/main" id="{D0C21975-A9B2-BA1A-CFB7-50AEB0765F91}"/>
              </a:ext>
            </a:extLst>
          </p:cNvPr>
          <p:cNvPicPr>
            <a:picLocks noChangeAspect="1"/>
          </p:cNvPicPr>
          <p:nvPr/>
        </p:nvPicPr>
        <p:blipFill>
          <a:blip r:embed="rId3"/>
          <a:stretch>
            <a:fillRect/>
          </a:stretch>
        </p:blipFill>
        <p:spPr>
          <a:xfrm>
            <a:off x="2327641" y="2605686"/>
            <a:ext cx="6630325" cy="27912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23308" y="1472323"/>
            <a:ext cx="4564250" cy="4351338"/>
          </a:xfrm>
          <a:prstGeom prst="rect">
            <a:avLst/>
          </a:prstGeom>
        </p:spPr>
        <p:txBody>
          <a:bodyPr>
            <a:normAutofit/>
          </a:bodyPr>
          <a:lstStyle/>
          <a:p>
            <a:pPr>
              <a:spcBef>
                <a:spcPts val="1400"/>
              </a:spcBef>
            </a:pPr>
            <a:r>
              <a:rPr lang="en-US" sz="1800" dirty="0">
                <a:latin typeface="Tahoma" panose="020B0604030504040204" pitchFamily="34" charset="0"/>
                <a:ea typeface="Tahoma" panose="020B0604030504040204" pitchFamily="34" charset="0"/>
                <a:cs typeface="Tahoma" panose="020B0604030504040204" pitchFamily="34" charset="0"/>
              </a:rPr>
              <a:t>We determined the booster that have carried the maximum payload using a subquery in the </a:t>
            </a:r>
            <a:r>
              <a:rPr lang="en-US" sz="1800" b="1" dirty="0">
                <a:latin typeface="Tahoma" panose="020B0604030504040204" pitchFamily="34" charset="0"/>
                <a:ea typeface="Tahoma" panose="020B0604030504040204" pitchFamily="34" charset="0"/>
                <a:cs typeface="Tahoma" panose="020B0604030504040204" pitchFamily="34" charset="0"/>
              </a:rPr>
              <a:t>WHERE</a:t>
            </a:r>
            <a:r>
              <a:rPr lang="en-US" sz="1800" dirty="0">
                <a:latin typeface="Tahoma" panose="020B0604030504040204" pitchFamily="34" charset="0"/>
                <a:ea typeface="Tahoma" panose="020B0604030504040204" pitchFamily="34" charset="0"/>
                <a:cs typeface="Tahoma" panose="020B0604030504040204" pitchFamily="34" charset="0"/>
              </a:rPr>
              <a:t> clause and the </a:t>
            </a:r>
            <a:r>
              <a:rPr lang="en-US" sz="1800" b="1" dirty="0">
                <a:latin typeface="Tahoma" panose="020B0604030504040204" pitchFamily="34" charset="0"/>
                <a:ea typeface="Tahoma" panose="020B0604030504040204" pitchFamily="34" charset="0"/>
                <a:cs typeface="Tahoma" panose="020B0604030504040204" pitchFamily="34" charset="0"/>
              </a:rPr>
              <a:t>MAX() </a:t>
            </a:r>
            <a:r>
              <a:rPr lang="en-US" sz="1800" dirty="0">
                <a:latin typeface="Tahoma" panose="020B0604030504040204" pitchFamily="34" charset="0"/>
                <a:ea typeface="Tahoma" panose="020B0604030504040204" pitchFamily="34" charset="0"/>
                <a:cs typeface="Tahoma" panose="020B060403050404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Boosters Carried Maximum Payload</a:t>
            </a:r>
          </a:p>
        </p:txBody>
      </p:sp>
      <p:pic>
        <p:nvPicPr>
          <p:cNvPr id="8" name="Picture 7">
            <a:extLst>
              <a:ext uri="{FF2B5EF4-FFF2-40B4-BE49-F238E27FC236}">
                <a16:creationId xmlns:a16="http://schemas.microsoft.com/office/drawing/2014/main" id="{23F9D247-441F-9BC0-F936-F9356A5929D9}"/>
              </a:ext>
            </a:extLst>
          </p:cNvPr>
          <p:cNvPicPr>
            <a:picLocks noChangeAspect="1"/>
          </p:cNvPicPr>
          <p:nvPr/>
        </p:nvPicPr>
        <p:blipFill>
          <a:blip r:embed="rId3"/>
          <a:stretch>
            <a:fillRect/>
          </a:stretch>
        </p:blipFill>
        <p:spPr>
          <a:xfrm>
            <a:off x="554113" y="1472323"/>
            <a:ext cx="5541888"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62414" y="1894940"/>
            <a:ext cx="5447653" cy="43513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List the failed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landing_outcomes</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in drone ship, their booster versions, and launch site names for in year 2015</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used a combinations of the </a:t>
            </a:r>
            <a:r>
              <a:rPr lang="en-US" sz="1800" b="1"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WHERE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clause, </a:t>
            </a:r>
            <a:r>
              <a:rPr lang="en-US" sz="1800" b="1"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LIKE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AND</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and </a:t>
            </a:r>
            <a:r>
              <a:rPr lang="en-US" sz="1800" b="1"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BETWEEN</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2015 Launch Records</a:t>
            </a:r>
          </a:p>
        </p:txBody>
      </p:sp>
      <p:pic>
        <p:nvPicPr>
          <p:cNvPr id="7" name="Picture 6">
            <a:extLst>
              <a:ext uri="{FF2B5EF4-FFF2-40B4-BE49-F238E27FC236}">
                <a16:creationId xmlns:a16="http://schemas.microsoft.com/office/drawing/2014/main" id="{8CECE1FE-6B86-B425-8E6C-981C5D3805B1}"/>
              </a:ext>
            </a:extLst>
          </p:cNvPr>
          <p:cNvPicPr>
            <a:picLocks noChangeAspect="1"/>
          </p:cNvPicPr>
          <p:nvPr/>
        </p:nvPicPr>
        <p:blipFill>
          <a:blip r:embed="rId3"/>
          <a:stretch>
            <a:fillRect/>
          </a:stretch>
        </p:blipFill>
        <p:spPr>
          <a:xfrm>
            <a:off x="584620" y="1882617"/>
            <a:ext cx="4483326" cy="33480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674235"/>
            <a:ext cx="5361972"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Rank the count of landing outcomes (such as Failure (drone ship) or Success (ground pad)) between the date 2010-06-04 and 2017-03-20, in descending order</a:t>
            </a:r>
          </a:p>
          <a:p>
            <a:pPr>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We selected Landing outcomes and the </a:t>
            </a:r>
            <a:r>
              <a:rPr lang="en-US" sz="1800" b="1" dirty="0">
                <a:latin typeface="Tahoma" panose="020B0604030504040204" pitchFamily="34" charset="0"/>
                <a:ea typeface="Tahoma" panose="020B0604030504040204" pitchFamily="34" charset="0"/>
                <a:cs typeface="Tahoma" panose="020B0604030504040204" pitchFamily="34" charset="0"/>
              </a:rPr>
              <a:t>COUNT</a:t>
            </a:r>
            <a:r>
              <a:rPr lang="en-US" sz="1800" dirty="0">
                <a:latin typeface="Tahoma" panose="020B0604030504040204" pitchFamily="34" charset="0"/>
                <a:ea typeface="Tahoma" panose="020B0604030504040204" pitchFamily="34" charset="0"/>
                <a:cs typeface="Tahoma" panose="020B0604030504040204" pitchFamily="34" charset="0"/>
              </a:rPr>
              <a:t> of landing outcomes from the data and used the </a:t>
            </a:r>
            <a:r>
              <a:rPr lang="en-US" sz="1800" b="1" dirty="0">
                <a:latin typeface="Tahoma" panose="020B0604030504040204" pitchFamily="34" charset="0"/>
                <a:ea typeface="Tahoma" panose="020B0604030504040204" pitchFamily="34" charset="0"/>
                <a:cs typeface="Tahoma" panose="020B0604030504040204" pitchFamily="34" charset="0"/>
              </a:rPr>
              <a:t>WHERE</a:t>
            </a:r>
            <a:r>
              <a:rPr lang="en-US" sz="1800" dirty="0">
                <a:latin typeface="Tahoma" panose="020B0604030504040204" pitchFamily="34" charset="0"/>
                <a:ea typeface="Tahoma" panose="020B0604030504040204" pitchFamily="34" charset="0"/>
                <a:cs typeface="Tahoma" panose="020B0604030504040204" pitchFamily="34" charset="0"/>
              </a:rPr>
              <a:t> clause to filter for landing outcomes </a:t>
            </a:r>
            <a:r>
              <a:rPr lang="en-US" sz="1800" b="1" dirty="0">
                <a:latin typeface="Tahoma" panose="020B0604030504040204" pitchFamily="34" charset="0"/>
                <a:ea typeface="Tahoma" panose="020B0604030504040204" pitchFamily="34" charset="0"/>
                <a:cs typeface="Tahoma" panose="020B0604030504040204" pitchFamily="34" charset="0"/>
              </a:rPr>
              <a:t>BETWEEN</a:t>
            </a:r>
            <a:r>
              <a:rPr lang="en-US" sz="1800" dirty="0">
                <a:latin typeface="Tahoma" panose="020B0604030504040204" pitchFamily="34" charset="0"/>
                <a:ea typeface="Tahoma" panose="020B0604030504040204" pitchFamily="34" charset="0"/>
                <a:cs typeface="Tahoma" panose="020B0604030504040204" pitchFamily="34" charset="0"/>
              </a:rPr>
              <a:t> 2010-06-04 to 2010-03-20.</a:t>
            </a:r>
          </a:p>
          <a:p>
            <a:pPr>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We applied the </a:t>
            </a:r>
            <a:r>
              <a:rPr lang="en-US" sz="1800" b="1" dirty="0">
                <a:latin typeface="Tahoma" panose="020B0604030504040204" pitchFamily="34" charset="0"/>
                <a:ea typeface="Tahoma" panose="020B0604030504040204" pitchFamily="34" charset="0"/>
                <a:cs typeface="Tahoma" panose="020B0604030504040204" pitchFamily="34" charset="0"/>
              </a:rPr>
              <a:t>GROUP BY </a:t>
            </a:r>
            <a:r>
              <a:rPr lang="en-US" sz="1800" dirty="0">
                <a:latin typeface="Tahoma" panose="020B0604030504040204" pitchFamily="34" charset="0"/>
                <a:ea typeface="Tahoma" panose="020B0604030504040204" pitchFamily="34" charset="0"/>
                <a:cs typeface="Tahoma" panose="020B0604030504040204" pitchFamily="34" charset="0"/>
              </a:rPr>
              <a:t>clause to group the landing outcomes and the </a:t>
            </a:r>
            <a:r>
              <a:rPr lang="en-US" sz="1800" b="1" dirty="0">
                <a:latin typeface="Tahoma" panose="020B0604030504040204" pitchFamily="34" charset="0"/>
                <a:ea typeface="Tahoma" panose="020B0604030504040204" pitchFamily="34" charset="0"/>
                <a:cs typeface="Tahoma" panose="020B0604030504040204" pitchFamily="34" charset="0"/>
              </a:rPr>
              <a:t>ORDER BY </a:t>
            </a:r>
            <a:r>
              <a:rPr lang="en-US" sz="1800" dirty="0">
                <a:latin typeface="Tahoma" panose="020B0604030504040204" pitchFamily="34" charset="0"/>
                <a:ea typeface="Tahoma" panose="020B0604030504040204" pitchFamily="34" charset="0"/>
                <a:cs typeface="Tahoma" panose="020B0604030504040204" pitchFamily="34" charset="0"/>
              </a:rPr>
              <a:t>clause to order the grouped landing outcome in descending order.</a:t>
            </a: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Rank Landing Outcomes Between 2010-06-04 and 2017-03-20</a:t>
            </a:r>
          </a:p>
        </p:txBody>
      </p:sp>
      <p:pic>
        <p:nvPicPr>
          <p:cNvPr id="2" name="Picture 1">
            <a:extLst>
              <a:ext uri="{FF2B5EF4-FFF2-40B4-BE49-F238E27FC236}">
                <a16:creationId xmlns:a16="http://schemas.microsoft.com/office/drawing/2014/main" id="{B2FD869C-082F-3B38-F93D-15B8320F660E}"/>
              </a:ext>
            </a:extLst>
          </p:cNvPr>
          <p:cNvPicPr>
            <a:picLocks noChangeAspect="1"/>
          </p:cNvPicPr>
          <p:nvPr/>
        </p:nvPicPr>
        <p:blipFill>
          <a:blip r:embed="rId3"/>
          <a:stretch>
            <a:fillRect/>
          </a:stretch>
        </p:blipFill>
        <p:spPr>
          <a:xfrm>
            <a:off x="6096001" y="1674235"/>
            <a:ext cx="4725890" cy="37818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Launch Site Location</a:t>
            </a:r>
          </a:p>
        </p:txBody>
      </p:sp>
      <p:pic>
        <p:nvPicPr>
          <p:cNvPr id="4" name="Content Placeholder 5">
            <a:extLst>
              <a:ext uri="{FF2B5EF4-FFF2-40B4-BE49-F238E27FC236}">
                <a16:creationId xmlns:a16="http://schemas.microsoft.com/office/drawing/2014/main" id="{5473D8D9-6796-F9CC-9F92-BDBB81C30855}"/>
              </a:ext>
            </a:extLst>
          </p:cNvPr>
          <p:cNvPicPr>
            <a:picLocks noChangeAspect="1"/>
          </p:cNvPicPr>
          <p:nvPr/>
        </p:nvPicPr>
        <p:blipFill>
          <a:blip r:embed="rId3"/>
          <a:stretch>
            <a:fillRect/>
          </a:stretch>
        </p:blipFill>
        <p:spPr>
          <a:xfrm>
            <a:off x="770011" y="1673817"/>
            <a:ext cx="10515600" cy="4912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Markers Showing Successful and Failed Launch</a:t>
            </a:r>
          </a:p>
        </p:txBody>
      </p:sp>
      <p:pic>
        <p:nvPicPr>
          <p:cNvPr id="2" name="Content Placeholder 3">
            <a:extLst>
              <a:ext uri="{FF2B5EF4-FFF2-40B4-BE49-F238E27FC236}">
                <a16:creationId xmlns:a16="http://schemas.microsoft.com/office/drawing/2014/main" id="{8C0FEDD3-28A6-32BF-7063-086A8FB443CD}"/>
              </a:ext>
            </a:extLst>
          </p:cNvPr>
          <p:cNvPicPr>
            <a:picLocks noChangeAspect="1"/>
          </p:cNvPicPr>
          <p:nvPr/>
        </p:nvPicPr>
        <p:blipFill>
          <a:blip r:embed="rId3"/>
          <a:stretch>
            <a:fillRect/>
          </a:stretch>
        </p:blipFill>
        <p:spPr>
          <a:xfrm>
            <a:off x="597649" y="1593743"/>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Launch Sites Distance to Landmarks</a:t>
            </a:r>
          </a:p>
        </p:txBody>
      </p:sp>
      <p:pic>
        <p:nvPicPr>
          <p:cNvPr id="2" name="Content Placeholder 3">
            <a:extLst>
              <a:ext uri="{FF2B5EF4-FFF2-40B4-BE49-F238E27FC236}">
                <a16:creationId xmlns:a16="http://schemas.microsoft.com/office/drawing/2014/main" id="{3456C881-F4BE-F451-3394-8A20CF038E05}"/>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3">
            <a:extLst>
              <a:ext uri="{FF2B5EF4-FFF2-40B4-BE49-F238E27FC236}">
                <a16:creationId xmlns:a16="http://schemas.microsoft.com/office/drawing/2014/main" id="{DB12F4E7-C0EB-6148-9ACA-897BC2E424E3}"/>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4" name="Title 1">
            <a:extLst>
              <a:ext uri="{FF2B5EF4-FFF2-40B4-BE49-F238E27FC236}">
                <a16:creationId xmlns:a16="http://schemas.microsoft.com/office/drawing/2014/main" id="{F0FABA68-301D-265C-97B2-90FC6FE6EDE1}"/>
              </a:ext>
            </a:extLst>
          </p:cNvPr>
          <p:cNvSpPr txBox="1">
            <a:spLocks/>
          </p:cNvSpPr>
          <p:nvPr/>
        </p:nvSpPr>
        <p:spPr>
          <a:xfrm>
            <a:off x="770011" y="45982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b="1" dirty="0">
                <a:solidFill>
                  <a:srgbClr val="0B49CB"/>
                </a:solidFill>
                <a:latin typeface="Tahoma" panose="020B0604030504040204" pitchFamily="34" charset="0"/>
                <a:ea typeface="Tahoma" panose="020B0604030504040204" pitchFamily="34" charset="0"/>
                <a:cs typeface="Tahoma" panose="020B0604030504040204" pitchFamily="34"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ahoma" panose="020B0604030504040204" pitchFamily="34" charset="0"/>
                <a:ea typeface="Tahoma" panose="020B0604030504040204" pitchFamily="34" charset="0"/>
                <a:cs typeface="Tahoma" panose="020B060403050404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56461" y="1493929"/>
            <a:ext cx="11835539" cy="4933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b="1" u="sng"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Project background and context</a:t>
            </a:r>
          </a:p>
          <a:p>
            <a:pPr marL="0" indent="0">
              <a:spcBef>
                <a:spcPts val="1400"/>
              </a:spcBef>
              <a:buNone/>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buNone/>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During the analysis, we worked with SPACEX launch data that was gathered from an API, specifically the SPACEX REST API. This API gave us data about launches including the information about the rocket used, for example  payload delivery, launch specification and so on.</a:t>
            </a:r>
          </a:p>
          <a:p>
            <a:pPr marL="0" indent="0">
              <a:buNone/>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Our goal was to predict whether the SPACEX will attempt to land a rocket or not.</a:t>
            </a: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spcBef>
                <a:spcPts val="1400"/>
              </a:spcBef>
            </a:pPr>
            <a:r>
              <a:rPr lang="en-US" sz="1800" b="1" u="sng"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Problems you want to find answers</a:t>
            </a:r>
          </a:p>
          <a:p>
            <a:pPr lvl="1">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What factors determine if the rocket will land successfully?</a:t>
            </a:r>
          </a:p>
          <a:p>
            <a:pPr lvl="1">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interaction amongst various features that determine the success rate of a successful landing.</a:t>
            </a:r>
          </a:p>
          <a:p>
            <a:pPr lvl="1">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What operating conditions needs to be in place to ensure a successful landing program.</a:t>
            </a:r>
          </a:p>
          <a:p>
            <a:pPr marL="0" indent="0">
              <a:spcBef>
                <a:spcPts val="1400"/>
              </a:spcBef>
              <a:buNone/>
            </a:pP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EB0E1D40-933A-9381-0120-EC09E9D5677F}"/>
              </a:ext>
            </a:extLst>
          </p:cNvPr>
          <p:cNvPicPr>
            <a:picLocks noChangeAspect="1"/>
          </p:cNvPicPr>
          <p:nvPr/>
        </p:nvPicPr>
        <p:blipFill>
          <a:blip r:embed="rId3"/>
          <a:stretch>
            <a:fillRect/>
          </a:stretch>
        </p:blipFill>
        <p:spPr>
          <a:xfrm>
            <a:off x="1689147" y="1650695"/>
            <a:ext cx="7790783" cy="4440746"/>
          </a:xfrm>
          <a:prstGeom prst="rect">
            <a:avLst/>
          </a:prstGeom>
        </p:spPr>
      </p:pic>
      <p:sp>
        <p:nvSpPr>
          <p:cNvPr id="4" name="Title 1">
            <a:extLst>
              <a:ext uri="{FF2B5EF4-FFF2-40B4-BE49-F238E27FC236}">
                <a16:creationId xmlns:a16="http://schemas.microsoft.com/office/drawing/2014/main" id="{776F8444-C692-1232-B2E2-E545044FC0F2}"/>
              </a:ext>
            </a:extLst>
          </p:cNvPr>
          <p:cNvSpPr txBox="1">
            <a:spLocks/>
          </p:cNvSpPr>
          <p:nvPr/>
        </p:nvSpPr>
        <p:spPr>
          <a:xfrm>
            <a:off x="770011" y="687246"/>
            <a:ext cx="104763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b="1" dirty="0">
                <a:solidFill>
                  <a:srgbClr val="0B49CB"/>
                </a:solidFill>
                <a:latin typeface="Tahoma" panose="020B0604030504040204" pitchFamily="34" charset="0"/>
                <a:ea typeface="Tahoma" panose="020B0604030504040204" pitchFamily="34" charset="0"/>
                <a:cs typeface="Tahoma" panose="020B0604030504040204" pitchFamily="34" charset="0"/>
              </a:rPr>
              <a:t>Pie chart showing the Launch site with the highest launch success ratio</a:t>
            </a:r>
          </a:p>
          <a:p>
            <a:endParaRPr lang="en-US" sz="2400"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3" descr="Graphical user interface, application&#10;&#10;Description automatically generated">
            <a:extLst>
              <a:ext uri="{FF2B5EF4-FFF2-40B4-BE49-F238E27FC236}">
                <a16:creationId xmlns:a16="http://schemas.microsoft.com/office/drawing/2014/main" id="{5F21BB42-6BF9-F564-DF62-387EF6F3883C}"/>
              </a:ext>
            </a:extLst>
          </p:cNvPr>
          <p:cNvPicPr>
            <a:picLocks noChangeAspect="1"/>
          </p:cNvPicPr>
          <p:nvPr/>
        </p:nvPicPr>
        <p:blipFill>
          <a:blip r:embed="rId3"/>
          <a:stretch>
            <a:fillRect/>
          </a:stretch>
        </p:blipFill>
        <p:spPr>
          <a:xfrm>
            <a:off x="770012" y="1906292"/>
            <a:ext cx="10515599" cy="4181273"/>
          </a:xfrm>
          <a:prstGeom prst="rect">
            <a:avLst/>
          </a:prstGeom>
        </p:spPr>
      </p:pic>
      <p:sp>
        <p:nvSpPr>
          <p:cNvPr id="4" name="Title 1">
            <a:extLst>
              <a:ext uri="{FF2B5EF4-FFF2-40B4-BE49-F238E27FC236}">
                <a16:creationId xmlns:a16="http://schemas.microsoft.com/office/drawing/2014/main" id="{130E22A2-D33A-625C-D148-98ECE7D4D880}"/>
              </a:ext>
            </a:extLst>
          </p:cNvPr>
          <p:cNvSpPr txBox="1">
            <a:spLocks/>
          </p:cNvSpPr>
          <p:nvPr/>
        </p:nvSpPr>
        <p:spPr>
          <a:xfrm>
            <a:off x="770011" y="315035"/>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b="1" kern="1200" dirty="0">
                <a:solidFill>
                  <a:srgbClr val="0B49CB"/>
                </a:solidFill>
                <a:latin typeface="Tahoma" panose="020B0604030504040204" pitchFamily="34" charset="0"/>
                <a:ea typeface="Tahoma" panose="020B0604030504040204" pitchFamily="34" charset="0"/>
                <a:cs typeface="Tahoma" panose="020B0604030504040204" pitchFamily="34" charset="0"/>
              </a:rPr>
              <a:t>Scatter plot of Payload vs Launch Outcome for all sites, with different payload 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8546707-4BE7-76A0-9173-2702CD5F0589}"/>
              </a:ext>
            </a:extLst>
          </p:cNvPr>
          <p:cNvPicPr>
            <a:picLocks noChangeAspect="1"/>
          </p:cNvPicPr>
          <p:nvPr/>
        </p:nvPicPr>
        <p:blipFill>
          <a:blip r:embed="rId3"/>
          <a:stretch>
            <a:fillRect/>
          </a:stretch>
        </p:blipFill>
        <p:spPr>
          <a:xfrm>
            <a:off x="770011" y="2704039"/>
            <a:ext cx="11164824" cy="3321534"/>
          </a:xfrm>
          <a:prstGeom prst="rect">
            <a:avLst/>
          </a:prstGeom>
        </p:spPr>
      </p:pic>
      <p:sp>
        <p:nvSpPr>
          <p:cNvPr id="3" name="TextBox 2">
            <a:extLst>
              <a:ext uri="{FF2B5EF4-FFF2-40B4-BE49-F238E27FC236}">
                <a16:creationId xmlns:a16="http://schemas.microsoft.com/office/drawing/2014/main" id="{D781D735-F57E-27E3-1D34-F304D14ED6FB}"/>
              </a:ext>
            </a:extLst>
          </p:cNvPr>
          <p:cNvSpPr txBox="1"/>
          <p:nvPr/>
        </p:nvSpPr>
        <p:spPr>
          <a:xfrm>
            <a:off x="734027" y="1673815"/>
            <a:ext cx="10551584" cy="369332"/>
          </a:xfrm>
          <a:prstGeom prst="rect">
            <a:avLst/>
          </a:prstGeom>
          <a:noFill/>
        </p:spPr>
        <p:txBody>
          <a:bodyPr wrap="square" rtlCol="0">
            <a:spAutoFit/>
          </a:bodyPr>
          <a:lstStyle/>
          <a:p>
            <a:r>
              <a:rPr lang="en-US" dirty="0"/>
              <a:t>The best model is the Decision Tree Classifier with an accuracy score of 0.873</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9D818B24-B96C-CAFA-D77E-72FD4F1DC436}"/>
              </a:ext>
            </a:extLst>
          </p:cNvPr>
          <p:cNvPicPr>
            <a:picLocks noChangeAspect="1"/>
          </p:cNvPicPr>
          <p:nvPr/>
        </p:nvPicPr>
        <p:blipFill>
          <a:blip r:embed="rId3"/>
          <a:stretch>
            <a:fillRect/>
          </a:stretch>
        </p:blipFill>
        <p:spPr>
          <a:xfrm>
            <a:off x="6427879" y="1880339"/>
            <a:ext cx="4770963" cy="3451078"/>
          </a:xfrm>
          <a:prstGeom prst="rect">
            <a:avLst/>
          </a:prstGeom>
        </p:spPr>
      </p:pic>
      <p:sp>
        <p:nvSpPr>
          <p:cNvPr id="3" name="Content Placeholder 4">
            <a:extLst>
              <a:ext uri="{FF2B5EF4-FFF2-40B4-BE49-F238E27FC236}">
                <a16:creationId xmlns:a16="http://schemas.microsoft.com/office/drawing/2014/main" id="{1B229911-FE5D-1642-AE7E-A8B349A0275E}"/>
              </a:ext>
            </a:extLst>
          </p:cNvPr>
          <p:cNvSpPr txBox="1">
            <a:spLocks/>
          </p:cNvSpPr>
          <p:nvPr/>
        </p:nvSpPr>
        <p:spPr>
          <a:xfrm>
            <a:off x="568533" y="1880339"/>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42997"/>
            <a:ext cx="5903913"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We can conclude that: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1800" dirty="0">
                <a:latin typeface="Tahoma" panose="020B0604030504040204" pitchFamily="34" charset="0"/>
                <a:ea typeface="Tahoma" panose="020B0604030504040204" pitchFamily="34" charset="0"/>
                <a:cs typeface="Tahoma" panose="020B0604030504040204" pitchFamily="34" charset="0"/>
              </a:rPr>
              <a:t>Launch success rate started to increase in 2013 till 2020.</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Orbits </a:t>
            </a:r>
            <a:r>
              <a:rPr lang="en-US" sz="1800" dirty="0">
                <a:latin typeface="Tahoma" panose="020B0604030504040204" pitchFamily="34" charset="0"/>
                <a:ea typeface="Tahoma" panose="020B0604030504040204" pitchFamily="34" charset="0"/>
                <a:cs typeface="Tahoma" panose="020B0604030504040204" pitchFamily="34" charset="0"/>
              </a:rPr>
              <a:t>ES-L1, GEO, HEO, SSO, VLEO had the most success rate.</a:t>
            </a:r>
            <a:endPar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70760" y="1363813"/>
            <a:ext cx="11450479" cy="5641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ahoma" panose="020B0604030504040204" pitchFamily="34" charset="0"/>
                <a:ea typeface="Tahoma" panose="020B0604030504040204" pitchFamily="34" charset="0"/>
                <a:cs typeface="Tahoma" panose="020B0604030504040204" pitchFamily="34" charset="0"/>
              </a:rPr>
              <a:t>Executive Summary</a:t>
            </a:r>
          </a:p>
          <a:p>
            <a:pPr>
              <a:lnSpc>
                <a:spcPct val="120000"/>
              </a:lnSpc>
              <a:spcBef>
                <a:spcPts val="1400"/>
              </a:spcBef>
            </a:pP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 collection methodology:</a:t>
            </a:r>
          </a:p>
          <a:p>
            <a:pPr lvl="1">
              <a:lnSpc>
                <a:spcPct val="120000"/>
              </a:lnSpc>
              <a:spcBef>
                <a:spcPts val="1400"/>
              </a:spcBef>
            </a:pPr>
            <a:r>
              <a:rPr lang="en-US" sz="72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data we used was collected using the SPACEX API and through web scraping Wikipedia pages using Beautiful Soup.</a:t>
            </a:r>
          </a:p>
          <a:p>
            <a:pPr>
              <a:lnSpc>
                <a:spcPct val="120000"/>
              </a:lnSpc>
              <a:spcBef>
                <a:spcPts val="1400"/>
              </a:spcBef>
            </a:pP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Perform data wrangling</a:t>
            </a:r>
          </a:p>
          <a:p>
            <a:pPr lvl="1">
              <a:lnSpc>
                <a:spcPct val="120000"/>
              </a:lnSpc>
              <a:spcBef>
                <a:spcPts val="1400"/>
              </a:spcBef>
            </a:pPr>
            <a:r>
              <a:rPr lang="en-US" sz="72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The data we collected was cleaned by removing irrelevant features and some null values, some null values was replaced with the mean(the Payload Mass columns). One hot encoding was also performed one categorical variable so they would be easy to work with.</a:t>
            </a:r>
          </a:p>
          <a:p>
            <a:pPr>
              <a:lnSpc>
                <a:spcPct val="120000"/>
              </a:lnSpc>
              <a:spcBef>
                <a:spcPts val="1400"/>
              </a:spcBef>
            </a:pP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Perform interactive visual analytics using Folium and </a:t>
            </a:r>
            <a:r>
              <a:rPr lang="en-US" sz="8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Plotly</a:t>
            </a: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Dash</a:t>
            </a:r>
          </a:p>
          <a:p>
            <a:pPr>
              <a:lnSpc>
                <a:spcPct val="120000"/>
              </a:lnSpc>
              <a:spcBef>
                <a:spcPts val="1400"/>
              </a:spcBef>
            </a:pPr>
            <a:r>
              <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Perform predictive analysis using classification models</a:t>
            </a:r>
          </a:p>
          <a:p>
            <a:pPr marL="457200" lvl="1" indent="0">
              <a:lnSpc>
                <a:spcPct val="120000"/>
              </a:lnSpc>
              <a:spcBef>
                <a:spcPts val="1400"/>
              </a:spcBef>
              <a:buNone/>
            </a:pPr>
            <a:r>
              <a:rPr lang="en-US" sz="72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We used various models to train and test the feature sets we used for modeling. The methods we used were Logistic Regression, Support Vector Machine, Decision Tree Classifier and K Nearest </a:t>
            </a:r>
            <a:r>
              <a:rPr lang="en-US" sz="7200" dirty="0" err="1">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Neighbours</a:t>
            </a:r>
            <a:r>
              <a:rPr lang="en-US" sz="72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a:t>
            </a:r>
          </a:p>
          <a:p>
            <a:pPr>
              <a:lnSpc>
                <a:spcPct val="120000"/>
              </a:lnSpc>
              <a:spcBef>
                <a:spcPts val="1400"/>
              </a:spcBef>
            </a:pPr>
            <a:endParaRPr lang="en-US" sz="8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pPr>
            <a:endPar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pPr>
            <a:endPar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pPr>
            <a:endPar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1400"/>
              </a:spcBef>
            </a:pPr>
            <a:endParaRPr lang="en-US" sz="22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82314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data sets were collected. </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 was collected using the SPACEX API with the get requests method</a:t>
            </a:r>
          </a:p>
          <a:p>
            <a:pPr marL="0" indent="0">
              <a:lnSpc>
                <a:spcPct val="100000"/>
              </a:lnSpc>
              <a:spcBef>
                <a:spcPts val="1400"/>
              </a:spcBef>
              <a:buNone/>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requests.get</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1800" i="1"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path</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results were used by calling the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response.json</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 function and was turned to pandas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dataframe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using the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json.normalize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method</a:t>
            </a:r>
          </a:p>
          <a:p>
            <a:pPr marL="0" indent="0">
              <a:lnSpc>
                <a:spcPct val="100000"/>
              </a:lnSpc>
              <a:spcBef>
                <a:spcPts val="1400"/>
              </a:spcBef>
              <a:buNone/>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response.json</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nSpc>
                <a:spcPct val="100000"/>
              </a:lnSpc>
              <a:spcBef>
                <a:spcPts val="1400"/>
              </a:spcBef>
              <a:buNone/>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 data =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pd.json_normalize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response.json</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The data from the web was extracted using Beautiful Soup and parsed from the table. This was also converted into a </a:t>
            </a:r>
            <a:r>
              <a:rPr lang="en-US" sz="1800" dirty="0" err="1">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dataframe</a:t>
            </a:r>
            <a:r>
              <a:rPr lang="en-US" sz="1800" dirty="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rPr>
              <a:t> for future analysis.</a:t>
            </a:r>
          </a:p>
          <a:p>
            <a:pPr marL="0" indent="0">
              <a:lnSpc>
                <a:spcPct val="100000"/>
              </a:lnSpc>
              <a:spcBef>
                <a:spcPts val="1400"/>
              </a:spcBef>
              <a:buNone/>
            </a:pP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method was used on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B950F30-3300-C7E6-A4B6-FC10C732B35E}"/>
              </a:ext>
            </a:extLst>
          </p:cNvPr>
          <p:cNvPicPr>
            <a:picLocks noChangeAspect="1"/>
          </p:cNvPicPr>
          <p:nvPr/>
        </p:nvPicPr>
        <p:blipFill>
          <a:blip r:embed="rId3"/>
          <a:stretch>
            <a:fillRect/>
          </a:stretch>
        </p:blipFill>
        <p:spPr>
          <a:xfrm>
            <a:off x="5874346" y="1624986"/>
            <a:ext cx="5060944"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was used to extract data from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Then the table was parsed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F8C7D03-A010-1A09-1840-4E988AFE72E2}"/>
              </a:ext>
            </a:extLst>
          </p:cNvPr>
          <p:cNvPicPr>
            <a:picLocks noChangeAspect="1"/>
          </p:cNvPicPr>
          <p:nvPr/>
        </p:nvPicPr>
        <p:blipFill>
          <a:blip r:embed="rId3"/>
          <a:stretch>
            <a:fillRect/>
          </a:stretch>
        </p:blipFill>
        <p:spPr>
          <a:xfrm>
            <a:off x="5434095" y="1703173"/>
            <a:ext cx="5368222" cy="44743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286</TotalTime>
  <Words>2043</Words>
  <Application>Microsoft Office PowerPoint</Application>
  <PresentationFormat>Widescreen</PresentationFormat>
  <Paragraphs>208</Paragraphs>
  <Slides>47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IBM Plex Mono SemiBold</vt:lpstr>
      <vt:lpstr>IBM Plex Mono Text</vt:lpstr>
      <vt:lpstr>Tahoma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232</cp:revision>
  <dcterms:created xsi:type="dcterms:W3CDTF">2021-04-29T18:58:34Z</dcterms:created>
  <dcterms:modified xsi:type="dcterms:W3CDTF">2023-02-06T11:26:03Z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